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67" r:id="rId4"/>
    <p:sldId id="262" r:id="rId5"/>
    <p:sldId id="269" r:id="rId6"/>
    <p:sldId id="270" r:id="rId7"/>
    <p:sldId id="271" r:id="rId8"/>
    <p:sldId id="273" r:id="rId9"/>
    <p:sldId id="274" r:id="rId10"/>
    <p:sldId id="275" r:id="rId11"/>
    <p:sldId id="277" r:id="rId12"/>
    <p:sldId id="278" r:id="rId13"/>
    <p:sldId id="279" r:id="rId14"/>
    <p:sldId id="282" r:id="rId15"/>
    <p:sldId id="280" r:id="rId16"/>
    <p:sldId id="281" r:id="rId17"/>
    <p:sldId id="268" r:id="rId18"/>
    <p:sldId id="291" r:id="rId19"/>
    <p:sldId id="29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2" autoAdjust="0"/>
    <p:restoredTop sz="94660"/>
  </p:normalViewPr>
  <p:slideViewPr>
    <p:cSldViewPr snapToGrid="0">
      <p:cViewPr varScale="1">
        <p:scale>
          <a:sx n="52" d="100"/>
          <a:sy n="52" d="100"/>
        </p:scale>
        <p:origin x="-82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480307916025847E-2"/>
          <c:y val="0.22594254884806067"/>
          <c:w val="0.90849737532808394"/>
          <c:h val="0.6699865641794775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Уганда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Лист1!$A$2:$A$18</c:f>
              <c:numCache>
                <c:formatCode>General</c:formatCode>
                <c:ptCount val="17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2050</c:v>
                </c:pt>
                <c:pt idx="16">
                  <c:v>2100</c:v>
                </c:pt>
              </c:numCache>
            </c:num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5.23</c:v>
                </c:pt>
                <c:pt idx="1">
                  <c:v>5.28</c:v>
                </c:pt>
                <c:pt idx="2">
                  <c:v>6.68</c:v>
                </c:pt>
                <c:pt idx="3">
                  <c:v>7.78</c:v>
                </c:pt>
                <c:pt idx="4">
                  <c:v>9.3000000000000007</c:v>
                </c:pt>
                <c:pt idx="5">
                  <c:v>10.9</c:v>
                </c:pt>
                <c:pt idx="6">
                  <c:v>12.3</c:v>
                </c:pt>
                <c:pt idx="7">
                  <c:v>14.3</c:v>
                </c:pt>
                <c:pt idx="8">
                  <c:v>17</c:v>
                </c:pt>
                <c:pt idx="9">
                  <c:v>20.100000000000001</c:v>
                </c:pt>
                <c:pt idx="10">
                  <c:v>23.3</c:v>
                </c:pt>
                <c:pt idx="11">
                  <c:v>27.5</c:v>
                </c:pt>
                <c:pt idx="12">
                  <c:v>32.6</c:v>
                </c:pt>
                <c:pt idx="13">
                  <c:v>38.4</c:v>
                </c:pt>
                <c:pt idx="14">
                  <c:v>47</c:v>
                </c:pt>
                <c:pt idx="15">
                  <c:v>117</c:v>
                </c:pt>
                <c:pt idx="16">
                  <c:v>213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256-4ADF-BE01-2078F30578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Афганистан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Лист1!$A$2:$A$18</c:f>
              <c:numCache>
                <c:formatCode>General</c:formatCode>
                <c:ptCount val="17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2050</c:v>
                </c:pt>
                <c:pt idx="16">
                  <c:v>2100</c:v>
                </c:pt>
              </c:numCache>
            </c:num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7.79</c:v>
                </c:pt>
                <c:pt idx="1">
                  <c:v>8.2100000000000009</c:v>
                </c:pt>
                <c:pt idx="2">
                  <c:v>8.91</c:v>
                </c:pt>
                <c:pt idx="3">
                  <c:v>9.83</c:v>
                </c:pt>
                <c:pt idx="4">
                  <c:v>10.98</c:v>
                </c:pt>
                <c:pt idx="5">
                  <c:v>12.44</c:v>
                </c:pt>
                <c:pt idx="6">
                  <c:v>13.24</c:v>
                </c:pt>
                <c:pt idx="7">
                  <c:v>11.77</c:v>
                </c:pt>
                <c:pt idx="8">
                  <c:v>1.18E-2</c:v>
                </c:pt>
                <c:pt idx="9">
                  <c:v>16.32</c:v>
                </c:pt>
                <c:pt idx="10">
                  <c:v>19.37</c:v>
                </c:pt>
                <c:pt idx="11">
                  <c:v>23.94</c:v>
                </c:pt>
                <c:pt idx="12">
                  <c:v>38.58</c:v>
                </c:pt>
                <c:pt idx="13">
                  <c:v>32.07</c:v>
                </c:pt>
                <c:pt idx="14">
                  <c:v>38.049999999999997</c:v>
                </c:pt>
                <c:pt idx="15">
                  <c:v>61.92</c:v>
                </c:pt>
                <c:pt idx="16">
                  <c:v>70.400000000000006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256-4ADF-BE01-2078F30578FE}"/>
            </c:ext>
          </c:extLst>
        </c:ser>
        <c:ser>
          <c:idx val="2"/>
          <c:order val="2"/>
          <c:tx>
            <c:strRef>
              <c:f>Лист1!#REF!</c:f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Лист1!$A$2:$A$18</c:f>
              <c:numCache>
                <c:formatCode>General</c:formatCode>
                <c:ptCount val="17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2050</c:v>
                </c:pt>
                <c:pt idx="16">
                  <c:v>2100</c:v>
                </c:pt>
              </c:numCache>
            </c:numRef>
          </c:cat>
          <c:val>
            <c:numRef>
              <c:f>Лист1!#REF!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256-4ADF-BE01-2078F30578FE}"/>
            </c:ext>
          </c:extLst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Эстония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Лист1!$A$2:$A$18</c:f>
              <c:numCache>
                <c:formatCode>General</c:formatCode>
                <c:ptCount val="17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2050</c:v>
                </c:pt>
                <c:pt idx="16">
                  <c:v>2100</c:v>
                </c:pt>
              </c:numCache>
            </c:num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1.1000000000000001</c:v>
                </c:pt>
                <c:pt idx="1">
                  <c:v>1.1499999999999999</c:v>
                </c:pt>
                <c:pt idx="2">
                  <c:v>1.21</c:v>
                </c:pt>
                <c:pt idx="3">
                  <c:v>1.28</c:v>
                </c:pt>
                <c:pt idx="4">
                  <c:v>1.35</c:v>
                </c:pt>
                <c:pt idx="5">
                  <c:v>1.41</c:v>
                </c:pt>
                <c:pt idx="6">
                  <c:v>1.46</c:v>
                </c:pt>
                <c:pt idx="7">
                  <c:v>1.51</c:v>
                </c:pt>
                <c:pt idx="8">
                  <c:v>1.56</c:v>
                </c:pt>
                <c:pt idx="9">
                  <c:v>1.44</c:v>
                </c:pt>
                <c:pt idx="10">
                  <c:v>1.4</c:v>
                </c:pt>
                <c:pt idx="11">
                  <c:v>1.35</c:v>
                </c:pt>
                <c:pt idx="12">
                  <c:v>1.33</c:v>
                </c:pt>
                <c:pt idx="13">
                  <c:v>1.3109999999999999</c:v>
                </c:pt>
                <c:pt idx="14">
                  <c:v>1.329</c:v>
                </c:pt>
                <c:pt idx="15">
                  <c:v>1.1399999999999999</c:v>
                </c:pt>
                <c:pt idx="16">
                  <c:v>0.89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256-4ADF-BE01-2078F30578FE}"/>
            </c:ext>
          </c:extLst>
        </c:ser>
        <c:ser>
          <c:idx val="4"/>
          <c:order val="4"/>
          <c:tx>
            <c:strRef>
              <c:f>Лист1!$E$1</c:f>
              <c:strCache>
                <c:ptCount val="1"/>
                <c:pt idx="0">
                  <c:v>Франция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Лист1!$A$2:$A$18</c:f>
              <c:numCache>
                <c:formatCode>General</c:formatCode>
                <c:ptCount val="17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2050</c:v>
                </c:pt>
                <c:pt idx="16">
                  <c:v>2100</c:v>
                </c:pt>
              </c:numCache>
            </c:num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41.9</c:v>
                </c:pt>
                <c:pt idx="1">
                  <c:v>43.3</c:v>
                </c:pt>
                <c:pt idx="2">
                  <c:v>45.5</c:v>
                </c:pt>
                <c:pt idx="3">
                  <c:v>48.6</c:v>
                </c:pt>
                <c:pt idx="4">
                  <c:v>50.6</c:v>
                </c:pt>
                <c:pt idx="5">
                  <c:v>52.8</c:v>
                </c:pt>
                <c:pt idx="6">
                  <c:v>53.9</c:v>
                </c:pt>
                <c:pt idx="7">
                  <c:v>55.2</c:v>
                </c:pt>
                <c:pt idx="8">
                  <c:v>56.7</c:v>
                </c:pt>
                <c:pt idx="9">
                  <c:v>58.1</c:v>
                </c:pt>
                <c:pt idx="10">
                  <c:v>59.2</c:v>
                </c:pt>
                <c:pt idx="11">
                  <c:v>61</c:v>
                </c:pt>
                <c:pt idx="12">
                  <c:v>62.8</c:v>
                </c:pt>
                <c:pt idx="13">
                  <c:v>64.2</c:v>
                </c:pt>
                <c:pt idx="14">
                  <c:v>65.7</c:v>
                </c:pt>
                <c:pt idx="15">
                  <c:v>70.5</c:v>
                </c:pt>
                <c:pt idx="16">
                  <c:v>74.2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256-4ADF-BE01-2078F30578FE}"/>
            </c:ext>
          </c:extLst>
        </c:ser>
        <c:ser>
          <c:idx val="5"/>
          <c:order val="5"/>
          <c:tx>
            <c:strRef>
              <c:f>Лист1!$F$1</c:f>
              <c:strCache>
                <c:ptCount val="1"/>
                <c:pt idx="0">
                  <c:v>Германия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Лист1!$A$2:$A$18</c:f>
              <c:numCache>
                <c:formatCode>General</c:formatCode>
                <c:ptCount val="17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2050</c:v>
                </c:pt>
                <c:pt idx="16">
                  <c:v>2100</c:v>
                </c:pt>
              </c:numCache>
            </c:num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69</c:v>
                </c:pt>
                <c:pt idx="1">
                  <c:v>71</c:v>
                </c:pt>
                <c:pt idx="2">
                  <c:v>72</c:v>
                </c:pt>
                <c:pt idx="3">
                  <c:v>75</c:v>
                </c:pt>
                <c:pt idx="4">
                  <c:v>78.7</c:v>
                </c:pt>
                <c:pt idx="5">
                  <c:v>78.7</c:v>
                </c:pt>
                <c:pt idx="6">
                  <c:v>78.2</c:v>
                </c:pt>
                <c:pt idx="7">
                  <c:v>77.5</c:v>
                </c:pt>
                <c:pt idx="8">
                  <c:v>78.7</c:v>
                </c:pt>
                <c:pt idx="9">
                  <c:v>81.400000000000006</c:v>
                </c:pt>
                <c:pt idx="10">
                  <c:v>81.900000000000006</c:v>
                </c:pt>
                <c:pt idx="11">
                  <c:v>81.3</c:v>
                </c:pt>
                <c:pt idx="12">
                  <c:v>80.400000000000006</c:v>
                </c:pt>
                <c:pt idx="13">
                  <c:v>81.099999999999994</c:v>
                </c:pt>
                <c:pt idx="14">
                  <c:v>81.400000000000006</c:v>
                </c:pt>
                <c:pt idx="15">
                  <c:v>79.2</c:v>
                </c:pt>
                <c:pt idx="16">
                  <c:v>71.03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256-4ADF-BE01-2078F30578FE}"/>
            </c:ext>
          </c:extLst>
        </c:ser>
        <c:ser>
          <c:idx val="6"/>
          <c:order val="6"/>
          <c:tx>
            <c:strRef>
              <c:f>Лист1!$G$1</c:f>
              <c:strCache>
                <c:ptCount val="1"/>
                <c:pt idx="0">
                  <c:v>Россия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Лист1!$A$2:$A$18</c:f>
              <c:numCache>
                <c:formatCode>General</c:formatCode>
                <c:ptCount val="17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2050</c:v>
                </c:pt>
                <c:pt idx="16">
                  <c:v>2100</c:v>
                </c:pt>
              </c:numCache>
            </c:num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103</c:v>
                </c:pt>
                <c:pt idx="1">
                  <c:v>110</c:v>
                </c:pt>
                <c:pt idx="2">
                  <c:v>119</c:v>
                </c:pt>
                <c:pt idx="3">
                  <c:v>125</c:v>
                </c:pt>
                <c:pt idx="4">
                  <c:v>129</c:v>
                </c:pt>
                <c:pt idx="5">
                  <c:v>133</c:v>
                </c:pt>
                <c:pt idx="6">
                  <c:v>137</c:v>
                </c:pt>
                <c:pt idx="7">
                  <c:v>142</c:v>
                </c:pt>
                <c:pt idx="8">
                  <c:v>147</c:v>
                </c:pt>
                <c:pt idx="9">
                  <c:v>148</c:v>
                </c:pt>
                <c:pt idx="10">
                  <c:v>146</c:v>
                </c:pt>
                <c:pt idx="11">
                  <c:v>143</c:v>
                </c:pt>
                <c:pt idx="12">
                  <c:v>143</c:v>
                </c:pt>
                <c:pt idx="13">
                  <c:v>146.30000000000001</c:v>
                </c:pt>
                <c:pt idx="14">
                  <c:v>146.5</c:v>
                </c:pt>
                <c:pt idx="15">
                  <c:v>132.69999999999999</c:v>
                </c:pt>
                <c:pt idx="16">
                  <c:v>124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B256-4ADF-BE01-2078F30578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414848"/>
        <c:axId val="88433024"/>
      </c:lineChart>
      <c:catAx>
        <c:axId val="8841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433024"/>
        <c:crosses val="autoZero"/>
        <c:auto val="1"/>
        <c:lblAlgn val="ctr"/>
        <c:lblOffset val="100"/>
        <c:noMultiLvlLbl val="0"/>
      </c:catAx>
      <c:valAx>
        <c:axId val="8843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4148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445105342376008E-2"/>
          <c:y val="1.5410403245048915E-2"/>
          <c:w val="0.79886603972601111"/>
          <c:h val="0.9087015827567008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Китай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Лист1!$A$2:$A$18</c:f>
              <c:numCache>
                <c:formatCode>General</c:formatCode>
                <c:ptCount val="17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2050</c:v>
                </c:pt>
                <c:pt idx="16">
                  <c:v>2100</c:v>
                </c:pt>
              </c:numCache>
            </c:num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0.55100000000000005</c:v>
                </c:pt>
                <c:pt idx="1">
                  <c:v>0.56399999999999995</c:v>
                </c:pt>
                <c:pt idx="2">
                  <c:v>0.63900000000000001</c:v>
                </c:pt>
                <c:pt idx="3">
                  <c:v>0.69799999999999995</c:v>
                </c:pt>
                <c:pt idx="4">
                  <c:v>0.79700000000000004</c:v>
                </c:pt>
                <c:pt idx="5">
                  <c:v>0.89600000000000002</c:v>
                </c:pt>
                <c:pt idx="6">
                  <c:v>0.97</c:v>
                </c:pt>
                <c:pt idx="7">
                  <c:v>1.0429999999999999</c:v>
                </c:pt>
                <c:pt idx="8">
                  <c:v>1.1439999999999999</c:v>
                </c:pt>
                <c:pt idx="9">
                  <c:v>1.2210000000000001</c:v>
                </c:pt>
                <c:pt idx="10">
                  <c:v>1.266</c:v>
                </c:pt>
                <c:pt idx="11">
                  <c:v>1.302</c:v>
                </c:pt>
                <c:pt idx="12">
                  <c:v>1.337</c:v>
                </c:pt>
                <c:pt idx="13">
                  <c:v>1.3720000000000001</c:v>
                </c:pt>
                <c:pt idx="14">
                  <c:v>1.4239999999999999</c:v>
                </c:pt>
                <c:pt idx="15">
                  <c:v>1.3280000000000001</c:v>
                </c:pt>
                <c:pt idx="16">
                  <c:v>1.02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559-42A0-A3AF-62F3C676E9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Индия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Лист1!$A$2:$A$18</c:f>
              <c:numCache>
                <c:formatCode>General</c:formatCode>
                <c:ptCount val="17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2050</c:v>
                </c:pt>
                <c:pt idx="16">
                  <c:v>2100</c:v>
                </c:pt>
              </c:numCache>
            </c:num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0.379</c:v>
                </c:pt>
                <c:pt idx="1">
                  <c:v>0.40500000000000003</c:v>
                </c:pt>
                <c:pt idx="2">
                  <c:v>0.44500000000000001</c:v>
                </c:pt>
                <c:pt idx="3">
                  <c:v>0.49199999999999999</c:v>
                </c:pt>
                <c:pt idx="4">
                  <c:v>0.54700000000000004</c:v>
                </c:pt>
                <c:pt idx="5">
                  <c:v>0.61399999999999999</c:v>
                </c:pt>
                <c:pt idx="6">
                  <c:v>0.68899999999999995</c:v>
                </c:pt>
                <c:pt idx="7">
                  <c:v>0.77300000000000002</c:v>
                </c:pt>
                <c:pt idx="8">
                  <c:v>0.86099999999999999</c:v>
                </c:pt>
                <c:pt idx="9">
                  <c:v>0.95099999999999996</c:v>
                </c:pt>
                <c:pt idx="10">
                  <c:v>1.044</c:v>
                </c:pt>
                <c:pt idx="11">
                  <c:v>1.135</c:v>
                </c:pt>
                <c:pt idx="12">
                  <c:v>1.222</c:v>
                </c:pt>
                <c:pt idx="13">
                  <c:v>1.3029999999999999</c:v>
                </c:pt>
                <c:pt idx="14">
                  <c:v>1.3029999999999999</c:v>
                </c:pt>
                <c:pt idx="15">
                  <c:v>1.6579999999999999</c:v>
                </c:pt>
                <c:pt idx="16">
                  <c:v>1.516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559-42A0-A3AF-62F3C676E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454656"/>
        <c:axId val="88456192"/>
      </c:lineChart>
      <c:catAx>
        <c:axId val="8845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456192"/>
        <c:crosses val="autoZero"/>
        <c:auto val="1"/>
        <c:lblAlgn val="ctr"/>
        <c:lblOffset val="100"/>
        <c:noMultiLvlLbl val="0"/>
      </c:catAx>
      <c:valAx>
        <c:axId val="88456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454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91BA5-7128-4637-A910-B0D1237D3CE0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3CA89-3946-4CEC-83B3-89F792DE8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74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4C9E5E-EC07-4A2B-B546-97D2E5CCC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1171556-1D1E-4229-B5D8-A53BDE623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8DBAFF0-D29F-4178-965D-AF9C68777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5D7-A487-4CDA-9839-41605047368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9836DF-9405-4A04-B86F-753D2E3C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0894C50-1E6B-42A8-84F7-C1C27C629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EEDF-57FF-48E9-A929-992EA5CCD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95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D4141A-D0D7-4134-84A2-05CDA077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514D833-81D2-4153-A859-51CF4FBD9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0DC9738-1D1F-4219-B9EB-87F161674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5D7-A487-4CDA-9839-41605047368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BD4883E-0903-4DD5-90A4-0E5E09176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3DF9BD0-1D6F-4E57-9342-E0FB6670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EEDF-57FF-48E9-A929-992EA5CCD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2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73EA303-E0A8-4F77-A661-FEE2BB0D28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8DED94B-9121-41CB-ACA4-D0822A616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C10F604-E308-4013-AB8D-A27DCB622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5D7-A487-4CDA-9839-41605047368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073E0C-DD6B-42DC-ADA8-7C7674B9F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3FEBB8F-308C-43DD-B4D9-4D35BD980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EEDF-57FF-48E9-A929-992EA5CCD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6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BD674F-A9F6-47F2-B3DA-B8C3D5F61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37D8E8B-49D4-4958-9968-F385F415C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9FE91F9-91DE-42CA-A281-1F5A3D8E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5D7-A487-4CDA-9839-41605047368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D8678C0-7A4A-4879-B165-172AAD48D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FB99CE-B8C3-45A0-B8E0-B813543A5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EEDF-57FF-48E9-A929-992EA5CCD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9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CB6F05-CB42-4EFE-B540-E2326400B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238614C-D3CE-4118-8874-3F399E6DC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678EA3-C45B-4762-939F-86E4B7B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5D7-A487-4CDA-9839-41605047368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DED793D-7E4C-4882-9B9F-B6DD1B168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3B7F36A-08B5-41AC-8D83-635A2F33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EEDF-57FF-48E9-A929-992EA5CCD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6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22B638-FDC3-404C-A838-1E9113F38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128CF5B-C5E3-437D-B645-D785DFF70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C938DCE-9C4C-420A-97B6-9652E1256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E41533C-4667-4031-873F-65D0A93A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5D7-A487-4CDA-9839-41605047368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8F4A6CB-8F85-4274-9655-07BC5B791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CBF53F5-0169-40EB-BB18-AEF63F7CB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EEDF-57FF-48E9-A929-992EA5CCD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8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21A77E-63BA-44B1-92EC-5AA18DED8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BD81D73-F6F1-4024-A15F-8D8526C15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0ED33D0-E693-4807-AD15-A571A7C80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AA88CA5-69BB-4077-8D5B-B0F68463D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060EC58-BDBD-45EA-9933-34A3FCD26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AE79B3C-54D3-408C-8872-4E22B007F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5D7-A487-4CDA-9839-41605047368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8E0A7D4-194D-4FA8-8CA2-50373DB9F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9C83C6D-CFB1-4A93-B99D-19CC11CE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EEDF-57FF-48E9-A929-992EA5CCD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9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BA839B-DB9E-42E3-9BE6-231D961E3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9BEFC67-B1B1-4006-AAD1-5E85C43A0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5D7-A487-4CDA-9839-41605047368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8E680FF-888B-4604-822A-55A87A0A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2A5D9A5-1C36-4A25-8413-9CD4360E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EEDF-57FF-48E9-A929-992EA5CCD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05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D548E78-F28D-4952-AC33-208330C3E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5D7-A487-4CDA-9839-41605047368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99F35B8-6874-4118-9DCA-ADA3006D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0DCCF54-CB6A-4471-B7D2-CAC71D62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EEDF-57FF-48E9-A929-992EA5CCD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4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D3702F-C93E-4095-9E9B-1529192F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2DAA7C-FAC2-40FC-9C29-45802CF15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78E2DD-0D3B-4D33-AA32-ED85B36BB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02AA8FD-A62A-4E2A-BD22-72C8DDB5B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5D7-A487-4CDA-9839-41605047368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4C1D4A2-D1A7-4AA1-8C51-CA3E2EA2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E8BB1D2-7D2F-4C47-99C0-857826A15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EEDF-57FF-48E9-A929-992EA5CCD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9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7CFCBB-1FC9-4DE4-8A98-2C5A8F4B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9E26C55-B805-4BB8-9930-717163C18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3D88B7A-CA0B-404E-934B-B11251168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42F7DAC-C684-4527-B4F4-8883C4B98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5D7-A487-4CDA-9839-41605047368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0438136-CF25-4009-9AC8-85B967856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DB84434-B0BF-441F-ADEB-19CE65D6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EEDF-57FF-48E9-A929-992EA5CCD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25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F840D2-E54C-4647-9DED-9DEE5A542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2B2671B-88F7-40FF-82AC-E13270555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E19527B-ED90-4459-B078-ABDDC3FE0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315D7-A487-4CDA-9839-41605047368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6B937A1-434D-4E7B-BEF9-36D8A8845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8D92741-F1C7-454B-9718-5CF0B02A9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1EEDF-57FF-48E9-A929-992EA5CCD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82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1%81%D0%B5%D0%BC%D0%B8%D1%80%D0%BD%D0%B0%D1%8F_%D0%BF%D1%80%D0%BE%D0%B4%D0%BE%D0%B2%D0%BE%D0%BB%D1%8C%D1%81%D1%82%D0%B2%D0%B5%D0%BD%D0%BD%D0%B0%D1%8F_%D0%BF%D1%80%D0%BE%D0%B3%D1%80%D0%B0%D0%BC%D0%BC%D0%B0" TargetMode="External"/><Relationship Id="rId7" Type="http://schemas.openxmlformats.org/officeDocument/2006/relationships/hyperlink" Target="http://inforos.ru/ru/?module=news&amp;action=view&amp;id=30497" TargetMode="External"/><Relationship Id="rId2" Type="http://schemas.openxmlformats.org/officeDocument/2006/relationships/hyperlink" Target="http://www.wfp.org/english/?ModuleID=137&amp;Key=28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o.org/faostat/foodsecurity/index_en.htm" TargetMode="External"/><Relationship Id="rId5" Type="http://schemas.openxmlformats.org/officeDocument/2006/relationships/hyperlink" Target="http://www.fao.org/news/story/en/item/8836/icode/" TargetMode="External"/><Relationship Id="rId4" Type="http://schemas.openxmlformats.org/officeDocument/2006/relationships/hyperlink" Target="http://www.newsweek.com/id/16007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B3D00D6-3AC6-4D35-8303-E60EFBD77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1" y="3146568"/>
            <a:ext cx="4856952" cy="2127181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5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Спикер: доцент кафедры экологии и природопользования ОГУ,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5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канд.  с.-х. наук Евстифеева Т. А.</a:t>
            </a:r>
            <a:endParaRPr lang="ru" sz="51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056A799-2E75-435B-8813-94584FDD5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1" y="0"/>
            <a:ext cx="8686800" cy="307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B5AB76E-7118-4686-87E8-FED8B8D7E7E3}"/>
              </a:ext>
            </a:extLst>
          </p:cNvPr>
          <p:cNvSpPr txBox="1"/>
          <p:nvPr/>
        </p:nvSpPr>
        <p:spPr>
          <a:xfrm>
            <a:off x="12469682" y="6543358"/>
            <a:ext cx="97763" cy="129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B4B971AB-EAEB-48C9-BFA1-250015BA4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604" y="0"/>
            <a:ext cx="1675336" cy="166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="" xmlns:a16="http://schemas.microsoft.com/office/drawing/2014/main" id="{A710EC17-6908-49A9-91A7-2CDADA963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5078478"/>
            <a:ext cx="2259827" cy="177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="" xmlns:a16="http://schemas.microsoft.com/office/drawing/2014/main" id="{52476220-06E1-45AE-B040-3C14EB020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786" y="2471350"/>
            <a:ext cx="7107510" cy="438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3961" y="412955"/>
            <a:ext cx="4172320" cy="2389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Кафедра экологии и природопользования ОГУ">
            <a:extLst>
              <a:ext uri="{FF2B5EF4-FFF2-40B4-BE49-F238E27FC236}">
                <a16:creationId xmlns:a16="http://schemas.microsoft.com/office/drawing/2014/main" xmlns="" id="{6379A8E1-5735-4EA7-BE87-4B5547DA0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16" y="0"/>
            <a:ext cx="2117558" cy="19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390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оп 10 самых больших стран мира по населению 2020, 2019 список | Самые населенные страны мира">
            <a:extLst>
              <a:ext uri="{FF2B5EF4-FFF2-40B4-BE49-F238E27FC236}">
                <a16:creationId xmlns="" xmlns:a16="http://schemas.microsoft.com/office/drawing/2014/main" id="{9F1EB26D-CAF6-45C1-ADE3-D1E052DC942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" t="12918" r="21753" b="9469"/>
          <a:stretch/>
        </p:blipFill>
        <p:spPr bwMode="auto">
          <a:xfrm>
            <a:off x="0" y="1729489"/>
            <a:ext cx="5784112" cy="4845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FEE5738-C03B-4CE1-AFD3-F9D950D5EDC6}"/>
              </a:ext>
            </a:extLst>
          </p:cNvPr>
          <p:cNvSpPr txBox="1"/>
          <p:nvPr/>
        </p:nvSpPr>
        <p:spPr>
          <a:xfrm>
            <a:off x="680483" y="531628"/>
            <a:ext cx="11025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ТОП -10 стран самых населенных стран</a:t>
            </a:r>
          </a:p>
        </p:txBody>
      </p:sp>
      <p:pic>
        <p:nvPicPr>
          <p:cNvPr id="9230" name="Picture 14">
            <a:extLst>
              <a:ext uri="{FF2B5EF4-FFF2-40B4-BE49-F238E27FC236}">
                <a16:creationId xmlns="" xmlns:a16="http://schemas.microsoft.com/office/drawing/2014/main" id="{8AA1BB2D-9584-46DC-9956-E333ADDFD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481322"/>
            <a:ext cx="5000845" cy="48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B22E362-0280-42B7-9FF9-00E9B477FEA7}"/>
              </a:ext>
            </a:extLst>
          </p:cNvPr>
          <p:cNvSpPr txBox="1"/>
          <p:nvPr/>
        </p:nvSpPr>
        <p:spPr>
          <a:xfrm>
            <a:off x="7464056" y="3747977"/>
            <a:ext cx="3742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-7 838 814 608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(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на 15.10.2020</a:t>
            </a:r>
            <a:r>
              <a:rPr lang="ru-RU" sz="2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Aparajit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6295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D5219A5C-C0DE-4758-8936-86A183489F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0347535"/>
              </p:ext>
            </p:extLst>
          </p:nvPr>
        </p:nvGraphicFramePr>
        <p:xfrm>
          <a:off x="6272463" y="0"/>
          <a:ext cx="591953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1293C336-2278-41B4-BD3B-D465D7F773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713016"/>
              </p:ext>
            </p:extLst>
          </p:nvPr>
        </p:nvGraphicFramePr>
        <p:xfrm>
          <a:off x="0" y="1507958"/>
          <a:ext cx="6272463" cy="5350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0871F57-5608-4ECB-8835-12300179D8FD}"/>
              </a:ext>
            </a:extLst>
          </p:cNvPr>
          <p:cNvSpPr txBox="1"/>
          <p:nvPr/>
        </p:nvSpPr>
        <p:spPr>
          <a:xfrm>
            <a:off x="0" y="561474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Рост численности населения отдельных стран</a:t>
            </a:r>
          </a:p>
        </p:txBody>
      </p:sp>
    </p:spTree>
    <p:extLst>
      <p:ext uri="{BB962C8B-B14F-4D97-AF65-F5344CB8AC3E}">
        <p14:creationId xmlns:p14="http://schemas.microsoft.com/office/powerpoint/2010/main" val="212057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>
            <a:extLst>
              <a:ext uri="{FF2B5EF4-FFF2-40B4-BE49-F238E27FC236}">
                <a16:creationId xmlns="" xmlns:a16="http://schemas.microsoft.com/office/drawing/2014/main" id="{9CA80BA4-6288-4433-BD6B-F0BD140FFF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32" y="-1"/>
            <a:ext cx="9753600" cy="649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862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="" xmlns:a16="http://schemas.microsoft.com/office/drawing/2014/main" id="{7AC35C99-F35F-4A41-8E39-70365EEE2D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9" t="15539"/>
          <a:stretch/>
        </p:blipFill>
        <p:spPr bwMode="auto">
          <a:xfrm>
            <a:off x="633663" y="1002631"/>
            <a:ext cx="10924673" cy="540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4B79B8-E6E7-4120-ACA0-3B78E289D6FF}"/>
              </a:ext>
            </a:extLst>
          </p:cNvPr>
          <p:cNvSpPr txBox="1"/>
          <p:nvPr/>
        </p:nvSpPr>
        <p:spPr>
          <a:xfrm>
            <a:off x="-152401" y="356300"/>
            <a:ext cx="1249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На сколько увеличится население Земли к 2050 году?</a:t>
            </a:r>
          </a:p>
        </p:txBody>
      </p:sp>
    </p:spTree>
    <p:extLst>
      <p:ext uri="{BB962C8B-B14F-4D97-AF65-F5344CB8AC3E}">
        <p14:creationId xmlns:p14="http://schemas.microsoft.com/office/powerpoint/2010/main" val="2759678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="" xmlns:a16="http://schemas.microsoft.com/office/drawing/2014/main" id="{9E42E7A9-C20B-4EFA-8B01-D94BE14599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" t="13318"/>
          <a:stretch/>
        </p:blipFill>
        <p:spPr bwMode="auto">
          <a:xfrm>
            <a:off x="1371601" y="1010654"/>
            <a:ext cx="10112477" cy="584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B2AA73-2B25-4193-A0DA-138FDA8D7BBF}"/>
              </a:ext>
            </a:extLst>
          </p:cNvPr>
          <p:cNvSpPr txBox="1"/>
          <p:nvPr/>
        </p:nvSpPr>
        <p:spPr>
          <a:xfrm>
            <a:off x="0" y="185058"/>
            <a:ext cx="12400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Изменение численности населения стран Европы к 2050 г.</a:t>
            </a:r>
          </a:p>
        </p:txBody>
      </p:sp>
    </p:spTree>
    <p:extLst>
      <p:ext uri="{BB962C8B-B14F-4D97-AF65-F5344CB8AC3E}">
        <p14:creationId xmlns:p14="http://schemas.microsoft.com/office/powerpoint/2010/main" val="4069410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C49DD126-400E-4F57-BE48-6C2B6B7EB9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t="15665" r="5919" b="26898"/>
          <a:stretch/>
        </p:blipFill>
        <p:spPr bwMode="auto">
          <a:xfrm>
            <a:off x="776175" y="2349795"/>
            <a:ext cx="10855843" cy="385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4622933-D2EE-4109-8B9B-5C2A7C54734B}"/>
              </a:ext>
            </a:extLst>
          </p:cNvPr>
          <p:cNvSpPr txBox="1"/>
          <p:nvPr/>
        </p:nvSpPr>
        <p:spPr>
          <a:xfrm>
            <a:off x="0" y="520995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Доля развитых и развивающихся стран </a:t>
            </a:r>
          </a:p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 мировом населении,  %</a:t>
            </a:r>
          </a:p>
        </p:txBody>
      </p:sp>
    </p:spTree>
    <p:extLst>
      <p:ext uri="{BB962C8B-B14F-4D97-AF65-F5344CB8AC3E}">
        <p14:creationId xmlns:p14="http://schemas.microsoft.com/office/powerpoint/2010/main" val="3927663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CD0789-1649-42C6-A4F4-BAAA2BCB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Что такое естественный прирост?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6514881-A843-407F-A126-CE9ABF543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Р – С =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ЕП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, 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latin typeface="Arial" pitchFamily="34" charset="0"/>
                <a:cs typeface="Arial" pitchFamily="34" charset="0"/>
              </a:rPr>
            </a:br>
            <a:r>
              <a:rPr lang="ru-RU" sz="4000" b="1" dirty="0">
                <a:latin typeface="Arial" pitchFamily="34" charset="0"/>
                <a:cs typeface="Arial" pitchFamily="34" charset="0"/>
              </a:rPr>
              <a:t>где Р — рождаемость, 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— смертность, 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ЕП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— естественный прирост.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36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CCC010-BF37-4B23-BCD5-2AA3B70A4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Коэффициент естественного прироста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33432A9-006B-4CFA-BED9-48398D231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писание: Таблицы и картосхема составлены автором по: Population Reference Bureau. 2020 World Population Data Sheet; World Population Data 2020">
            <a:extLst>
              <a:ext uri="{FF2B5EF4-FFF2-40B4-BE49-F238E27FC236}">
                <a16:creationId xmlns="" xmlns:a16="http://schemas.microsoft.com/office/drawing/2014/main" id="{475370CC-CC2E-476C-91C7-C7D0C9A3D60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65" y="1784555"/>
            <a:ext cx="10545096" cy="4645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947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3/1585597577_19-p-foni-na-temu-sotsialnoi-politiki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68981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0245" y="471948"/>
            <a:ext cx="6961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</a:p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Продолжение…..следует!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90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Используемые источники: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723" y="1297858"/>
            <a:ext cx="11813457" cy="4879105"/>
          </a:xfrm>
        </p:spPr>
        <p:txBody>
          <a:bodyPr>
            <a:normAutofit lnSpcReduction="10000"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u="sng" dirty="0" smtClean="0">
                <a:latin typeface="Arial" pitchFamily="34" charset="0"/>
                <a:cs typeface="Arial" pitchFamily="34" charset="0"/>
                <a:hlinkClick r:id="rId2"/>
              </a:rPr>
              <a:t>1. </a:t>
            </a:r>
            <a:r>
              <a:rPr lang="en-US" sz="2200" b="1" u="sng" dirty="0" smtClean="0">
                <a:latin typeface="Arial" pitchFamily="34" charset="0"/>
                <a:cs typeface="Arial" pitchFamily="34" charset="0"/>
                <a:hlinkClick r:id="rId2"/>
              </a:rPr>
              <a:t>Cash </a:t>
            </a:r>
            <a:r>
              <a:rPr lang="en-US" sz="2200" b="1" u="sng" dirty="0">
                <a:latin typeface="Arial" pitchFamily="34" charset="0"/>
                <a:cs typeface="Arial" pitchFamily="34" charset="0"/>
                <a:hlinkClick r:id="rId2"/>
              </a:rPr>
              <a:t>roll-out to help hunger hot spots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. </a:t>
            </a:r>
            <a:r>
              <a:rPr lang="ru-RU" sz="2200" b="1" u="sng" dirty="0">
                <a:latin typeface="Arial" pitchFamily="34" charset="0"/>
                <a:cs typeface="Arial" pitchFamily="34" charset="0"/>
                <a:hlinkClick r:id="rId3" tooltip="Всемирная продовольственная программа"/>
              </a:rPr>
              <a:t>Всемирная продовольственная программа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.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 Andrew S.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Natsios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(Administrator U.S. Agency for International Development)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200" b="1" u="sng" dirty="0">
                <a:latin typeface="Arial" pitchFamily="34" charset="0"/>
                <a:cs typeface="Arial" pitchFamily="34" charset="0"/>
                <a:hlinkClick r:id="rId4"/>
              </a:rPr>
              <a:t>Let them eat micronutrients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.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4.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 Memorandum to former Representative Steve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Solarz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(United States, Democratic Party, New York) — July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1994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u="sng" dirty="0" smtClean="0">
                <a:latin typeface="Arial" pitchFamily="34" charset="0"/>
                <a:cs typeface="Arial" pitchFamily="34" charset="0"/>
                <a:hlinkClick r:id="rId5"/>
              </a:rPr>
              <a:t>5.</a:t>
            </a:r>
            <a:r>
              <a:rPr lang="ru-RU" sz="2200" b="1" dirty="0" smtClean="0">
                <a:latin typeface="Arial" pitchFamily="34" charset="0"/>
                <a:cs typeface="Arial" pitchFamily="34" charset="0"/>
                <a:hlinkClick r:id="rId5"/>
              </a:rPr>
              <a:t> </a:t>
            </a:r>
            <a:r>
              <a:rPr lang="ru-RU" sz="2200" b="1" u="sng" dirty="0" smtClean="0">
                <a:latin typeface="Arial" pitchFamily="34" charset="0"/>
                <a:cs typeface="Arial" pitchFamily="34" charset="0"/>
                <a:hlinkClick r:id="rId5"/>
              </a:rPr>
              <a:t>FAO </a:t>
            </a:r>
            <a:r>
              <a:rPr lang="ru-RU" sz="2200" b="1" u="sng" dirty="0">
                <a:latin typeface="Arial" pitchFamily="34" charset="0"/>
                <a:cs typeface="Arial" pitchFamily="34" charset="0"/>
                <a:hlinkClick r:id="rId5"/>
              </a:rPr>
              <a:t>- </a:t>
            </a:r>
            <a:r>
              <a:rPr lang="ru-RU" sz="2200" b="1" u="sng" dirty="0" err="1">
                <a:latin typeface="Arial" pitchFamily="34" charset="0"/>
                <a:cs typeface="Arial" pitchFamily="34" charset="0"/>
                <a:hlinkClick r:id="rId5"/>
              </a:rPr>
              <a:t>News</a:t>
            </a:r>
            <a:r>
              <a:rPr lang="ru-RU" sz="2200" b="1" u="sng" dirty="0">
                <a:latin typeface="Arial" pitchFamily="34" charset="0"/>
                <a:cs typeface="Arial" pitchFamily="34" charset="0"/>
                <a:hlinkClick r:id="rId5"/>
              </a:rPr>
              <a:t> </a:t>
            </a:r>
            <a:r>
              <a:rPr lang="ru-RU" sz="2200" b="1" u="sng" dirty="0" err="1">
                <a:latin typeface="Arial" pitchFamily="34" charset="0"/>
                <a:cs typeface="Arial" pitchFamily="34" charset="0"/>
                <a:hlinkClick r:id="rId5"/>
              </a:rPr>
              <a:t>Article</a:t>
            </a:r>
            <a:r>
              <a:rPr lang="ru-RU" sz="2200" b="1" u="sng" dirty="0">
                <a:latin typeface="Arial" pitchFamily="34" charset="0"/>
                <a:cs typeface="Arial" pitchFamily="34" charset="0"/>
                <a:hlinkClick r:id="rId5"/>
              </a:rPr>
              <a:t>: </a:t>
            </a:r>
            <a:r>
              <a:rPr lang="ru-RU" sz="2200" b="1" u="sng" dirty="0" err="1">
                <a:latin typeface="Arial" pitchFamily="34" charset="0"/>
                <a:cs typeface="Arial" pitchFamily="34" charset="0"/>
                <a:hlinkClick r:id="rId5"/>
              </a:rPr>
              <a:t>Number</a:t>
            </a:r>
            <a:r>
              <a:rPr lang="ru-RU" sz="2200" b="1" u="sng" dirty="0">
                <a:latin typeface="Arial" pitchFamily="34" charset="0"/>
                <a:cs typeface="Arial" pitchFamily="34" charset="0"/>
                <a:hlinkClick r:id="rId5"/>
              </a:rPr>
              <a:t> </a:t>
            </a:r>
            <a:r>
              <a:rPr lang="ru-RU" sz="2200" b="1" u="sng" dirty="0" err="1">
                <a:latin typeface="Arial" pitchFamily="34" charset="0"/>
                <a:cs typeface="Arial" pitchFamily="34" charset="0"/>
                <a:hlinkClick r:id="rId5"/>
              </a:rPr>
              <a:t>of</a:t>
            </a:r>
            <a:r>
              <a:rPr lang="ru-RU" sz="2200" b="1" u="sng" dirty="0">
                <a:latin typeface="Arial" pitchFamily="34" charset="0"/>
                <a:cs typeface="Arial" pitchFamily="34" charset="0"/>
                <a:hlinkClick r:id="rId5"/>
              </a:rPr>
              <a:t> </a:t>
            </a:r>
            <a:r>
              <a:rPr lang="ru-RU" sz="2200" b="1" u="sng" dirty="0" err="1">
                <a:latin typeface="Arial" pitchFamily="34" charset="0"/>
                <a:cs typeface="Arial" pitchFamily="34" charset="0"/>
                <a:hlinkClick r:id="rId5"/>
              </a:rPr>
              <a:t>hungry</a:t>
            </a:r>
            <a:r>
              <a:rPr lang="ru-RU" sz="2200" b="1" u="sng" dirty="0">
                <a:latin typeface="Arial" pitchFamily="34" charset="0"/>
                <a:cs typeface="Arial" pitchFamily="34" charset="0"/>
                <a:hlinkClick r:id="rId5"/>
              </a:rPr>
              <a:t> </a:t>
            </a:r>
            <a:r>
              <a:rPr lang="ru-RU" sz="2200" b="1" u="sng" dirty="0" err="1">
                <a:latin typeface="Arial" pitchFamily="34" charset="0"/>
                <a:cs typeface="Arial" pitchFamily="34" charset="0"/>
                <a:hlinkClick r:id="rId5"/>
              </a:rPr>
              <a:t>people</a:t>
            </a:r>
            <a:r>
              <a:rPr lang="ru-RU" sz="2200" b="1" u="sng" dirty="0">
                <a:latin typeface="Arial" pitchFamily="34" charset="0"/>
                <a:cs typeface="Arial" pitchFamily="34" charset="0"/>
                <a:hlinkClick r:id="rId5"/>
              </a:rPr>
              <a:t> </a:t>
            </a:r>
            <a:r>
              <a:rPr lang="ru-RU" sz="2200" b="1" u="sng" dirty="0" err="1">
                <a:latin typeface="Arial" pitchFamily="34" charset="0"/>
                <a:cs typeface="Arial" pitchFamily="34" charset="0"/>
                <a:hlinkClick r:id="rId5"/>
              </a:rPr>
              <a:t>rises</a:t>
            </a:r>
            <a:r>
              <a:rPr lang="ru-RU" sz="2200" b="1" u="sng" dirty="0">
                <a:latin typeface="Arial" pitchFamily="34" charset="0"/>
                <a:cs typeface="Arial" pitchFamily="34" charset="0"/>
                <a:hlinkClick r:id="rId5"/>
              </a:rPr>
              <a:t> </a:t>
            </a:r>
            <a:r>
              <a:rPr lang="ru-RU" sz="2200" b="1" u="sng" dirty="0" err="1">
                <a:latin typeface="Arial" pitchFamily="34" charset="0"/>
                <a:cs typeface="Arial" pitchFamily="34" charset="0"/>
                <a:hlinkClick r:id="rId5"/>
              </a:rPr>
              <a:t>to</a:t>
            </a:r>
            <a:r>
              <a:rPr lang="ru-RU" sz="2200" b="1" u="sng" dirty="0">
                <a:latin typeface="Arial" pitchFamily="34" charset="0"/>
                <a:cs typeface="Arial" pitchFamily="34" charset="0"/>
                <a:hlinkClick r:id="rId5"/>
              </a:rPr>
              <a:t> 963 </a:t>
            </a:r>
            <a:r>
              <a:rPr lang="ru-RU" sz="2200" b="1" u="sng" dirty="0" err="1">
                <a:latin typeface="Arial" pitchFamily="34" charset="0"/>
                <a:cs typeface="Arial" pitchFamily="34" charset="0"/>
                <a:hlinkClick r:id="rId5"/>
              </a:rPr>
              <a:t>million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 (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англ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.).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www.fao.org. Дата обращения 17 января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2019. </a:t>
            </a:r>
            <a:r>
              <a:rPr lang="ru-RU" sz="2200" b="1" u="sng" dirty="0" smtClean="0">
                <a:latin typeface="Arial" pitchFamily="34" charset="0"/>
                <a:cs typeface="Arial" pitchFamily="34" charset="0"/>
                <a:hlinkClick r:id="rId6"/>
              </a:rPr>
              <a:t>http://www.fao.org/faostat/foodsecurity/index_en.htm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  <a:hlinkClick r:id="rId7"/>
              </a:rPr>
              <a:t>6. </a:t>
            </a:r>
            <a:r>
              <a:rPr lang="ru-RU" sz="2200" b="1" u="sng" dirty="0" smtClean="0">
                <a:latin typeface="Arial" pitchFamily="34" charset="0"/>
                <a:cs typeface="Arial" pitchFamily="34" charset="0"/>
                <a:hlinkClick r:id="rId7"/>
              </a:rPr>
              <a:t>"Новый </a:t>
            </a:r>
            <a:r>
              <a:rPr lang="ru-RU" sz="2200" b="1" u="sng" dirty="0">
                <a:latin typeface="Arial" pitchFamily="34" charset="0"/>
                <a:cs typeface="Arial" pitchFamily="34" charset="0"/>
                <a:hlinkClick r:id="rId7"/>
              </a:rPr>
              <a:t>альянс" спасет Африку от голода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. </a:t>
            </a:r>
            <a:r>
              <a:rPr lang="ru-RU" sz="2200" b="1" i="1" dirty="0">
                <a:latin typeface="Arial" pitchFamily="34" charset="0"/>
                <a:cs typeface="Arial" pitchFamily="34" charset="0"/>
              </a:rPr>
              <a:t>Информационное агентство </a:t>
            </a:r>
            <a:r>
              <a:rPr lang="ru-RU" sz="2200" b="1" i="1" dirty="0" err="1">
                <a:latin typeface="Arial" pitchFamily="34" charset="0"/>
                <a:cs typeface="Arial" pitchFamily="34" charset="0"/>
              </a:rPr>
              <a:t>Инфорос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. inforos.ru. Дата обращения 17 января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2019.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7.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 Memorandum to former Representative Steve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Solarz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(United States, Democratic Party, New York) — July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1994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35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браз жизни современного челове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33550" y="365125"/>
            <a:ext cx="8267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к рассмотрению: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7400" y="1323638"/>
            <a:ext cx="10134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«Демографический взрыв». Определение понятия. Основные причины возникновения.</a:t>
            </a:r>
          </a:p>
          <a:p>
            <a:pPr marL="514350" indent="-514350">
              <a:buAutoNum type="arabicPeriod"/>
            </a:pP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Характеристики современного народонаселения.</a:t>
            </a:r>
          </a:p>
          <a:p>
            <a:pPr marL="514350" indent="-514350">
              <a:buAutoNum type="arabicPeriod"/>
            </a:pP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Мировые и локальные тенденции.</a:t>
            </a:r>
          </a:p>
          <a:p>
            <a:pPr marL="514350" indent="-514350">
              <a:buAutoNum type="arabicPeriod"/>
            </a:pP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Прогнозирование изменения численности населения Земли</a:t>
            </a:r>
            <a:r>
              <a:rPr lang="ru-RU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901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CD5EF00B-610E-451E-B1EC-1D9C857AB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0" y="744279"/>
            <a:ext cx="10302949" cy="601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F7D02C-60F5-494E-BF0D-10970F289342}"/>
              </a:ext>
            </a:extLst>
          </p:cNvPr>
          <p:cNvSpPr txBox="1"/>
          <p:nvPr/>
        </p:nvSpPr>
        <p:spPr>
          <a:xfrm>
            <a:off x="2328530" y="372140"/>
            <a:ext cx="9112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численности населения Земли</a:t>
            </a:r>
          </a:p>
        </p:txBody>
      </p:sp>
    </p:spTree>
    <p:extLst>
      <p:ext uri="{BB962C8B-B14F-4D97-AF65-F5344CB8AC3E}">
        <p14:creationId xmlns:p14="http://schemas.microsoft.com/office/powerpoint/2010/main" val="49308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прошайничество под мостиком с сообщением будет работать на еду. Бесплатные Фотографии">
            <a:extLst>
              <a:ext uri="{FF2B5EF4-FFF2-40B4-BE49-F238E27FC236}">
                <a16:creationId xmlns="" xmlns:a16="http://schemas.microsoft.com/office/drawing/2014/main" id="{E03B2188-AA70-4900-9D9C-FAC86BEE9F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8" y="0"/>
            <a:ext cx="11483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EDD9C4B-3E24-4DC7-94F4-6E7E63CDA6F6}"/>
              </a:ext>
            </a:extLst>
          </p:cNvPr>
          <p:cNvSpPr txBox="1"/>
          <p:nvPr/>
        </p:nvSpPr>
        <p:spPr>
          <a:xfrm>
            <a:off x="4306186" y="0"/>
            <a:ext cx="7694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Причины роста народонаселения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9DD1E0A-E547-45CA-8B6C-B75E62E19546}"/>
              </a:ext>
            </a:extLst>
          </p:cNvPr>
          <p:cNvSpPr txBox="1"/>
          <p:nvPr/>
        </p:nvSpPr>
        <p:spPr>
          <a:xfrm>
            <a:off x="4572000" y="707886"/>
            <a:ext cx="97571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1. Уменьшение количества </a:t>
            </a:r>
          </a:p>
          <a:p>
            <a:r>
              <a:rPr lang="ru-RU" sz="4800" b="1" dirty="0"/>
              <a:t>голодающих людей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33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CD83EB03-D117-4587-A3BD-01B885AC536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0E772E3-B017-486E-8F48-6D68B27DCAFA}"/>
              </a:ext>
            </a:extLst>
          </p:cNvPr>
          <p:cNvSpPr txBox="1"/>
          <p:nvPr/>
        </p:nvSpPr>
        <p:spPr>
          <a:xfrm>
            <a:off x="7549118" y="1722475"/>
            <a:ext cx="5723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Причины роста народонаселения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4EA972-A433-462A-9157-72C868FE80A4}"/>
              </a:ext>
            </a:extLst>
          </p:cNvPr>
          <p:cNvSpPr txBox="1"/>
          <p:nvPr/>
        </p:nvSpPr>
        <p:spPr>
          <a:xfrm>
            <a:off x="0" y="2134336"/>
            <a:ext cx="69749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2. Уменьшение смертности от инфекционных заболеваний</a:t>
            </a:r>
          </a:p>
        </p:txBody>
      </p:sp>
    </p:spTree>
    <p:extLst>
      <p:ext uri="{BB962C8B-B14F-4D97-AF65-F5344CB8AC3E}">
        <p14:creationId xmlns:p14="http://schemas.microsoft.com/office/powerpoint/2010/main" val="160792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9601B0FD-0B61-43F7-B78C-A354211697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880"/>
            <a:ext cx="12323135" cy="677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2F03E4F-94EA-4722-B9FA-DF074BF378DF}"/>
              </a:ext>
            </a:extLst>
          </p:cNvPr>
          <p:cNvSpPr txBox="1"/>
          <p:nvPr/>
        </p:nvSpPr>
        <p:spPr>
          <a:xfrm>
            <a:off x="138222" y="0"/>
            <a:ext cx="9005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Причины роста народонаселения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F60B15D-FB91-4472-B27A-4BFC8B4C465E}"/>
              </a:ext>
            </a:extLst>
          </p:cNvPr>
          <p:cNvSpPr txBox="1"/>
          <p:nvPr/>
        </p:nvSpPr>
        <p:spPr>
          <a:xfrm>
            <a:off x="0" y="1711842"/>
            <a:ext cx="68473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3. Увеличение продолжительности    жизни</a:t>
            </a:r>
          </a:p>
        </p:txBody>
      </p:sp>
    </p:spTree>
    <p:extLst>
      <p:ext uri="{BB962C8B-B14F-4D97-AF65-F5344CB8AC3E}">
        <p14:creationId xmlns:p14="http://schemas.microsoft.com/office/powerpoint/2010/main" val="3721628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33A7C861-755A-4D65-9A20-E7FECFDA02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9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BDB7F9-2A03-4C8C-8157-3291D4096950}"/>
              </a:ext>
            </a:extLst>
          </p:cNvPr>
          <p:cNvSpPr txBox="1"/>
          <p:nvPr/>
        </p:nvSpPr>
        <p:spPr>
          <a:xfrm>
            <a:off x="7570382" y="0"/>
            <a:ext cx="5422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Причины роста народонаселения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95480A2-1AE4-4411-A837-4C1FDFFD4E9D}"/>
              </a:ext>
            </a:extLst>
          </p:cNvPr>
          <p:cNvSpPr txBox="1"/>
          <p:nvPr/>
        </p:nvSpPr>
        <p:spPr>
          <a:xfrm>
            <a:off x="180754" y="5426563"/>
            <a:ext cx="8995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4. Снижение младенческой смертности</a:t>
            </a:r>
          </a:p>
        </p:txBody>
      </p:sp>
    </p:spTree>
    <p:extLst>
      <p:ext uri="{BB962C8B-B14F-4D97-AF65-F5344CB8AC3E}">
        <p14:creationId xmlns:p14="http://schemas.microsoft.com/office/powerpoint/2010/main" val="945229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3F3288-AB39-42C6-BE57-431CCBF37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587767C-B57E-44CC-BB89-BFA50B931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DE2F6BD8-F2F9-4B00-8CED-16CCD8934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88" y="0"/>
            <a:ext cx="111110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B6B8120-634B-4E54-91AE-239AE65E4309}"/>
              </a:ext>
            </a:extLst>
          </p:cNvPr>
          <p:cNvSpPr txBox="1"/>
          <p:nvPr/>
        </p:nvSpPr>
        <p:spPr>
          <a:xfrm>
            <a:off x="6867747" y="0"/>
            <a:ext cx="4743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Причины роста народонаселения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143C070-C037-4F76-9BD4-3EB11C24F77C}"/>
              </a:ext>
            </a:extLst>
          </p:cNvPr>
          <p:cNvSpPr txBox="1"/>
          <p:nvPr/>
        </p:nvSpPr>
        <p:spPr>
          <a:xfrm>
            <a:off x="581247" y="-126256"/>
            <a:ext cx="6702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5. Отсутствие масштабных военных конфликтов</a:t>
            </a:r>
          </a:p>
        </p:txBody>
      </p:sp>
    </p:spTree>
    <p:extLst>
      <p:ext uri="{BB962C8B-B14F-4D97-AF65-F5344CB8AC3E}">
        <p14:creationId xmlns:p14="http://schemas.microsoft.com/office/powerpoint/2010/main" val="288723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E0E4CB93-942A-49CD-9CF7-D62D3C970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51" y="800852"/>
            <a:ext cx="10090298" cy="580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F6C7E91-3672-478C-BECC-B9F66B48D53D}"/>
              </a:ext>
            </a:extLst>
          </p:cNvPr>
          <p:cNvSpPr txBox="1"/>
          <p:nvPr/>
        </p:nvSpPr>
        <p:spPr>
          <a:xfrm>
            <a:off x="1116418" y="-22704"/>
            <a:ext cx="11398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Рост численности народонаселения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1783561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189</Words>
  <Application>Microsoft Office PowerPoint</Application>
  <PresentationFormat>Произвольный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естественный прирост?</vt:lpstr>
      <vt:lpstr>Коэффициент естественного прироста</vt:lpstr>
      <vt:lpstr>Презентация PowerPoint</vt:lpstr>
      <vt:lpstr>Используемые источники: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LSA</dc:creator>
  <cp:lastModifiedBy>user</cp:lastModifiedBy>
  <cp:revision>37</cp:revision>
  <dcterms:created xsi:type="dcterms:W3CDTF">2020-10-13T17:27:42Z</dcterms:created>
  <dcterms:modified xsi:type="dcterms:W3CDTF">2020-11-27T09:06:17Z</dcterms:modified>
</cp:coreProperties>
</file>